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99" r:id="rId3"/>
    <p:sldId id="518" r:id="rId4"/>
    <p:sldId id="519" r:id="rId5"/>
    <p:sldId id="520" r:id="rId6"/>
    <p:sldId id="521" r:id="rId7"/>
    <p:sldId id="498" r:id="rId8"/>
    <p:sldId id="448" r:id="rId9"/>
    <p:sldId id="452" r:id="rId10"/>
    <p:sldId id="494" r:id="rId11"/>
    <p:sldId id="517" r:id="rId12"/>
    <p:sldId id="495" r:id="rId13"/>
    <p:sldId id="496" r:id="rId14"/>
    <p:sldId id="497" r:id="rId15"/>
    <p:sldId id="522" r:id="rId16"/>
    <p:sldId id="523" r:id="rId17"/>
    <p:sldId id="524" r:id="rId18"/>
    <p:sldId id="525" r:id="rId19"/>
    <p:sldId id="463" r:id="rId20"/>
    <p:sldId id="526" r:id="rId21"/>
    <p:sldId id="493" r:id="rId22"/>
    <p:sldId id="486" r:id="rId23"/>
    <p:sldId id="487" r:id="rId24"/>
    <p:sldId id="488" r:id="rId25"/>
    <p:sldId id="489" r:id="rId26"/>
    <p:sldId id="490" r:id="rId27"/>
    <p:sldId id="491" r:id="rId28"/>
    <p:sldId id="492" r:id="rId29"/>
  </p:sldIdLst>
  <p:sldSz cx="9144000" cy="6858000" type="letter"/>
  <p:notesSz cx="9588500" cy="7302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9130" autoAdjust="0"/>
  </p:normalViewPr>
  <p:slideViewPr>
    <p:cSldViewPr>
      <p:cViewPr varScale="1">
        <p:scale>
          <a:sx n="73" d="100"/>
          <a:sy n="73" d="100"/>
        </p:scale>
        <p:origin x="-74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6" d="100"/>
        <a:sy n="136" d="100"/>
      </p:scale>
      <p:origin x="0" y="10109"/>
    </p:cViewPr>
  </p:sorterViewPr>
  <p:notesViewPr>
    <p:cSldViewPr>
      <p:cViewPr varScale="1">
        <p:scale>
          <a:sx n="59" d="100"/>
          <a:sy n="59" d="100"/>
        </p:scale>
        <p:origin x="-2512" y="-64"/>
      </p:cViewPr>
      <p:guideLst>
        <p:guide orient="horz" pos="1713"/>
        <p:guide pos="40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2768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4347" y="12768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923333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4347" y="6923333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6D6D081D-D5C1-4155-A4E6-5704BC2D620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7523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2768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4347" y="12768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81325" y="565150"/>
            <a:ext cx="3621088" cy="271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8043" y="3468690"/>
            <a:ext cx="7032427" cy="327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9" tIns="48306" rIns="96609" bIns="48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923333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4347" y="6923333"/>
            <a:ext cx="415415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1F15317E-6D51-4271-B5E0-300C14B11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685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152DC-562A-4D93-B435-449FEFF9D12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7675" y="565150"/>
            <a:ext cx="3621088" cy="2716213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59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4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37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9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A07F-F1CB-41AA-8E6D-F0906462C2CC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56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A07F-F1CB-41AA-8E6D-F0906462C2CC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56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A07F-F1CB-41AA-8E6D-F0906462C2CC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56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A07F-F1CB-41AA-8E6D-F0906462C2CC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5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A07F-F1CB-41AA-8E6D-F0906462C2CC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The New Ukraine SIG: One Year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56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The New Ukraine SIG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Dr. Ronald D. Doctor (rddpdx@gmail.com)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F15317E-6D51-4271-B5E0-300C14B119A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762000"/>
            <a:ext cx="7772400" cy="167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146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36999806-5056-4B1A-8736-CE2D58A7270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763" y="2895600"/>
            <a:ext cx="9137650" cy="152400"/>
            <a:chOff x="3" y="1824"/>
            <a:chExt cx="5756" cy="96"/>
          </a:xfrm>
        </p:grpSpPr>
        <p:sp>
          <p:nvSpPr>
            <p:cNvPr id="3079" name="Rectangle 7"/>
            <p:cNvSpPr>
              <a:spLocks noChangeArrowheads="1"/>
            </p:cNvSpPr>
            <p:nvPr/>
          </p:nvSpPr>
          <p:spPr bwMode="ltGray">
            <a:xfrm>
              <a:off x="3" y="1824"/>
              <a:ext cx="5756" cy="47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ltGray">
            <a:xfrm>
              <a:off x="3" y="1896"/>
              <a:ext cx="5756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2CB07-D214-466C-9898-0177FD5CFA4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322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10730-A813-469A-AB0F-45AFFD64096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14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0" y="6248400"/>
            <a:ext cx="4800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3DF9A055-0859-4747-80FA-69A5F8DC57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95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BD43E-3D86-4285-97C6-3B9CADF34F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00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172200"/>
            <a:ext cx="449580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7D2133-490C-44ED-AEED-6FEC754D23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31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EEE25-9233-48E6-90A1-E7EA2BA844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60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9F110-A354-4780-A31E-AE849BD93A0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9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773A5-D8A6-49E0-A64C-EBB528C24C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37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C2BA4-0C89-4635-8E19-6309A913E1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0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415D4-AB40-473D-9170-476A4C238A1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03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588" y="1752600"/>
            <a:ext cx="9142412" cy="152400"/>
            <a:chOff x="0" y="900"/>
            <a:chExt cx="5759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ltGray">
            <a:xfrm>
              <a:off x="0" y="900"/>
              <a:ext cx="5759" cy="47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972"/>
              <a:ext cx="5759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752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470A625-D39E-4A7C-BCCA-77FD0EBFC3D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 2" pitchFamily="18" charset="2"/>
        <a:buChar char="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 2" pitchFamily="18" charset="2"/>
        <a:buChar char="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.vgd.ru/index.ph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gapolis.org/" TargetMode="External"/><Relationship Id="rId5" Type="http://schemas.openxmlformats.org/officeDocument/2006/relationships/hyperlink" Target="http://j-roots.info/site/" TargetMode="External"/><Relationship Id="rId4" Type="http://schemas.openxmlformats.org/officeDocument/2006/relationships/hyperlink" Target="http://www.forum.j-roots.info/index.ph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wishgen.org/ukrain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14600" y="6248400"/>
            <a:ext cx="4800600" cy="457200"/>
          </a:xfrm>
        </p:spPr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46626A4-0246-4AAD-9E1C-C2ADCB8F0F1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86800" cy="1600200"/>
          </a:xfrm>
          <a:noFill/>
          <a:ln/>
        </p:spPr>
        <p:txBody>
          <a:bodyPr/>
          <a:lstStyle/>
          <a:p>
            <a:r>
              <a:rPr lang="en-US" dirty="0" smtClean="0"/>
              <a:t>The New Ukraine SIG</a:t>
            </a:r>
            <a:br>
              <a:rPr lang="en-US" dirty="0" smtClean="0"/>
            </a:br>
            <a:r>
              <a:rPr lang="en-US" dirty="0" smtClean="0"/>
              <a:t>One Year Later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038600"/>
            <a:ext cx="8458200" cy="2057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</a:rPr>
              <a:t>Dr. Ronald D. </a:t>
            </a:r>
            <a:r>
              <a:rPr lang="en-US" sz="2800" dirty="0" smtClean="0">
                <a:solidFill>
                  <a:schemeClr val="tx2"/>
                </a:solidFill>
              </a:rPr>
              <a:t>Doctor, Coordinator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JewishGen Ukraine Special Interest Group (SIG)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rddpdx@gmail.com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www.jewishgen.org/ukraine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371600"/>
          </a:xfrm>
        </p:spPr>
        <p:txBody>
          <a:bodyPr/>
          <a:lstStyle/>
          <a:p>
            <a:r>
              <a:rPr lang="en-US" sz="3400" dirty="0" smtClean="0"/>
              <a:t>What have we done in the past year?</a:t>
            </a:r>
            <a:br>
              <a:rPr lang="en-US" sz="3400" dirty="0" smtClean="0"/>
            </a:br>
            <a:r>
              <a:rPr lang="en-US" sz="3400" dirty="0" smtClean="0"/>
              <a:t>Structural Changes - 1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343400"/>
          </a:xfrm>
        </p:spPr>
        <p:txBody>
          <a:bodyPr>
            <a:noAutofit/>
          </a:bodyPr>
          <a:lstStyle/>
          <a:p>
            <a:r>
              <a:rPr lang="en-US" sz="2600" dirty="0"/>
              <a:t>Re-structured the </a:t>
            </a:r>
            <a:r>
              <a:rPr lang="en-US" sz="2600" dirty="0" smtClean="0"/>
              <a:t>Website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Shifted </a:t>
            </a:r>
            <a:r>
              <a:rPr lang="en-US" sz="2000" dirty="0"/>
              <a:t>to Town &amp; District </a:t>
            </a:r>
            <a:r>
              <a:rPr lang="en-US" sz="2000" dirty="0" smtClean="0"/>
              <a:t>focus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A Town Page for every town in our database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Links to datasets and document collections on KehilaLinks websites and elsewhere</a:t>
            </a:r>
            <a:endParaRPr lang="en-US" sz="2000" dirty="0"/>
          </a:p>
          <a:p>
            <a:r>
              <a:rPr lang="en-US" sz="2600" dirty="0" smtClean="0"/>
              <a:t>Town </a:t>
            </a:r>
            <a:r>
              <a:rPr lang="en-US" sz="2600" dirty="0"/>
              <a:t>Leaders … </a:t>
            </a:r>
            <a:endParaRPr lang="en-US" sz="2600" dirty="0" smtClean="0"/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Up </a:t>
            </a:r>
            <a:r>
              <a:rPr lang="en-US" sz="2000" dirty="0"/>
              <a:t>from none to </a:t>
            </a:r>
            <a:r>
              <a:rPr lang="en-US" sz="2000" dirty="0" smtClean="0"/>
              <a:t>151 </a:t>
            </a:r>
            <a:r>
              <a:rPr lang="en-US" sz="2000" dirty="0"/>
              <a:t>towns</a:t>
            </a:r>
          </a:p>
          <a:p>
            <a:r>
              <a:rPr lang="en-US" sz="2600" dirty="0"/>
              <a:t>KehilaLinks </a:t>
            </a:r>
            <a:r>
              <a:rPr lang="en-US" sz="2600" dirty="0" smtClean="0"/>
              <a:t>Development … 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Up </a:t>
            </a:r>
            <a:r>
              <a:rPr lang="en-US" sz="2000" dirty="0"/>
              <a:t>from 47 to </a:t>
            </a:r>
            <a:r>
              <a:rPr lang="en-US" sz="2000" dirty="0" smtClean="0"/>
              <a:t>126 KehilaLinks; Another 35 </a:t>
            </a:r>
            <a:r>
              <a:rPr lang="en-US" sz="2000" dirty="0"/>
              <a:t>KehilaLinks </a:t>
            </a:r>
            <a:r>
              <a:rPr lang="en-US" sz="2000" dirty="0" smtClean="0"/>
              <a:t>pending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10 SIG-Sponsored KehilaLinks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Assisting 5 KehilaLinks Owners post content on their sites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371600"/>
          </a:xfrm>
        </p:spPr>
        <p:txBody>
          <a:bodyPr/>
          <a:lstStyle/>
          <a:p>
            <a:r>
              <a:rPr lang="en-US" sz="3400" dirty="0" smtClean="0"/>
              <a:t>What have we done in the past year?</a:t>
            </a:r>
            <a:br>
              <a:rPr lang="en-US" sz="3400" dirty="0" smtClean="0"/>
            </a:br>
            <a:r>
              <a:rPr lang="en-US" sz="3400" dirty="0" smtClean="0"/>
              <a:t>Structural Changes - 2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19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Culture of Mutual Assistance … Improved Communications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Re-vitalized SIG Discussion Group … 8.6% growth in subscribers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Created Facebook site … still a work-in-progress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Ensure responses to messages and requests for help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Posted 2 PowerPoint Tutorials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Created 28 InfoSheets &amp; “How-to</a:t>
            </a:r>
            <a:r>
              <a:rPr lang="en-US" sz="2000" dirty="0"/>
              <a:t>” documents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(http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www.jewishgen.org/ukraine/RES_Infosheets.asp)</a:t>
            </a:r>
          </a:p>
          <a:p>
            <a:r>
              <a:rPr lang="en-US" sz="2400" dirty="0" smtClean="0"/>
              <a:t>Online Survey of Languages &amp; Skills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http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www.jewishgen.org/ukraine/ABT_Survey_Lang_Form.asp)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Almost 250 volunteers ... up from none</a:t>
            </a:r>
          </a:p>
          <a:p>
            <a:pPr lvl="1">
              <a:buClr>
                <a:srgbClr val="FF9900"/>
              </a:buClr>
              <a:buFont typeface="Wingdings" pitchFamily="2" charset="2"/>
              <a:buChar char="v"/>
            </a:pPr>
            <a:r>
              <a:rPr lang="en-US" sz="2000" dirty="0" smtClean="0"/>
              <a:t>70 translators currently working … up from none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219200"/>
          </a:xfrm>
        </p:spPr>
        <p:txBody>
          <a:bodyPr/>
          <a:lstStyle/>
          <a:p>
            <a:r>
              <a:rPr lang="en-US" sz="3400" dirty="0"/>
              <a:t>What have we done in the past </a:t>
            </a:r>
            <a:r>
              <a:rPr lang="en-US" sz="3400" dirty="0" smtClean="0"/>
              <a:t>year?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Projects - </a:t>
            </a:r>
            <a:r>
              <a:rPr lang="en-US" sz="3400" dirty="0" smtClean="0"/>
              <a:t>1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191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rgbClr val="FF9900"/>
                </a:solidFill>
              </a:rPr>
              <a:t>Books with name lists:</a:t>
            </a:r>
            <a:r>
              <a:rPr lang="en-US" sz="2200" dirty="0" smtClean="0"/>
              <a:t> 3 projects in-progress, 1,000s of names</a:t>
            </a:r>
          </a:p>
          <a:p>
            <a:r>
              <a:rPr lang="en-US" sz="2200" dirty="0" err="1" smtClean="0">
                <a:solidFill>
                  <a:srgbClr val="FF9900"/>
                </a:solidFill>
              </a:rPr>
              <a:t>Prenumeranten</a:t>
            </a:r>
            <a:r>
              <a:rPr lang="en-US" sz="2200" dirty="0" smtClean="0">
                <a:solidFill>
                  <a:srgbClr val="FF9900"/>
                </a:solidFill>
              </a:rPr>
              <a:t>: </a:t>
            </a:r>
            <a:r>
              <a:rPr lang="en-US" sz="2200" dirty="0" smtClean="0"/>
              <a:t>more </a:t>
            </a:r>
            <a:r>
              <a:rPr lang="en-US" sz="2200" dirty="0"/>
              <a:t>than 200 books … 10,000s of names.</a:t>
            </a:r>
            <a:br>
              <a:rPr lang="en-US" sz="2200" dirty="0"/>
            </a:br>
            <a:r>
              <a:rPr lang="en-US" sz="2200" dirty="0"/>
              <a:t>2 lists (1,800 names) ready for posting; 2 others in-progress.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Name </a:t>
            </a:r>
            <a:r>
              <a:rPr lang="en-US" sz="2200" dirty="0">
                <a:solidFill>
                  <a:srgbClr val="FF9900"/>
                </a:solidFill>
              </a:rPr>
              <a:t>Lists</a:t>
            </a:r>
            <a:r>
              <a:rPr lang="en-US" sz="2200" dirty="0"/>
              <a:t>: Trostyanets 1919 Pogrom List &amp; Vishnevets 1748 Residents List ready for posting. 5 others in-progress</a:t>
            </a:r>
          </a:p>
          <a:p>
            <a:r>
              <a:rPr lang="en-US" sz="2200" dirty="0">
                <a:solidFill>
                  <a:srgbClr val="FF9900"/>
                </a:solidFill>
              </a:rPr>
              <a:t>Russian language websites</a:t>
            </a:r>
            <a:r>
              <a:rPr lang="en-US" sz="2200" dirty="0"/>
              <a:t>: Creating catalog, extracting records with 1,000s of </a:t>
            </a:r>
            <a:r>
              <a:rPr lang="en-US" sz="2200" dirty="0" smtClean="0"/>
              <a:t>names and short biographical name lists.</a:t>
            </a:r>
            <a:endParaRPr lang="en-US" sz="2200" dirty="0"/>
          </a:p>
          <a:p>
            <a:r>
              <a:rPr lang="en-US" sz="2200" dirty="0" smtClean="0">
                <a:solidFill>
                  <a:srgbClr val="FF9900"/>
                </a:solidFill>
              </a:rPr>
              <a:t>Archives Catalog Cards: </a:t>
            </a:r>
            <a:r>
              <a:rPr lang="en-US" sz="2200" dirty="0" smtClean="0"/>
              <a:t>1,331 cards for 25 towns, so far from CAHJP, plus 204 for Chechelnik from Vinnitsa State Archive.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Cemeteries</a:t>
            </a:r>
            <a:r>
              <a:rPr lang="en-US" sz="2200" dirty="0" smtClean="0"/>
              <a:t>: Trostyanets, Yampol, Zhitomir; 5,000 stones.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Censuses</a:t>
            </a:r>
            <a:r>
              <a:rPr lang="en-US" sz="2200" dirty="0" smtClean="0"/>
              <a:t>: 1795 Ostrog</a:t>
            </a:r>
            <a:r>
              <a:rPr lang="en-US" sz="2000" dirty="0" smtClean="0"/>
              <a:t>… 3,000 entries; </a:t>
            </a:r>
            <a:r>
              <a:rPr lang="en-US" sz="2200" dirty="0" smtClean="0"/>
              <a:t>1811 Uman</a:t>
            </a:r>
            <a:r>
              <a:rPr lang="en-US" sz="2000" dirty="0" smtClean="0"/>
              <a:t>… 1,000 entries.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219200"/>
          </a:xfrm>
        </p:spPr>
        <p:txBody>
          <a:bodyPr/>
          <a:lstStyle/>
          <a:p>
            <a:r>
              <a:rPr lang="en-US" sz="3400" dirty="0"/>
              <a:t>What have we done in the past year?</a:t>
            </a:r>
            <a:br>
              <a:rPr lang="en-US" sz="3400" dirty="0"/>
            </a:br>
            <a:r>
              <a:rPr lang="en-US" sz="3400" dirty="0"/>
              <a:t>Projects - </a:t>
            </a:r>
            <a:r>
              <a:rPr lang="en-US" sz="3400" dirty="0" smtClean="0"/>
              <a:t>2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4" y="2286000"/>
            <a:ext cx="8915400" cy="381000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FF9900"/>
                </a:solidFill>
              </a:rPr>
              <a:t>EIDB </a:t>
            </a:r>
            <a:r>
              <a:rPr lang="en-US" sz="2200" dirty="0" err="1">
                <a:solidFill>
                  <a:srgbClr val="FF9900"/>
                </a:solidFill>
              </a:rPr>
              <a:t>Reindexing</a:t>
            </a:r>
            <a:r>
              <a:rPr lang="en-US" sz="2200" dirty="0"/>
              <a:t>: Shumsk  &amp; Vishnevets done (1,100 manifests), </a:t>
            </a:r>
            <a:r>
              <a:rPr lang="en-US" sz="2200" dirty="0" err="1"/>
              <a:t>Kamennyy</a:t>
            </a:r>
            <a:r>
              <a:rPr lang="en-US" sz="2200" dirty="0"/>
              <a:t> </a:t>
            </a:r>
            <a:r>
              <a:rPr lang="en-US" sz="2200" dirty="0" err="1"/>
              <a:t>Brod</a:t>
            </a:r>
            <a:r>
              <a:rPr lang="en-US" sz="2200" dirty="0"/>
              <a:t> &amp; </a:t>
            </a:r>
            <a:r>
              <a:rPr lang="en-US" sz="2200" dirty="0" err="1"/>
              <a:t>Verbovets</a:t>
            </a:r>
            <a:r>
              <a:rPr lang="en-US" sz="2200" dirty="0"/>
              <a:t> and 19 others are in-progress.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KehilaLinks </a:t>
            </a:r>
            <a:r>
              <a:rPr lang="en-US" sz="2200" dirty="0">
                <a:solidFill>
                  <a:srgbClr val="FF9900"/>
                </a:solidFill>
              </a:rPr>
              <a:t>Data Extraction</a:t>
            </a:r>
            <a:r>
              <a:rPr lang="en-US" sz="2200" dirty="0"/>
              <a:t>: </a:t>
            </a:r>
            <a:r>
              <a:rPr lang="en-US" sz="2200" dirty="0" err="1"/>
              <a:t>Ananyev</a:t>
            </a:r>
            <a:r>
              <a:rPr lang="en-US" sz="2200" dirty="0"/>
              <a:t>, </a:t>
            </a:r>
            <a:r>
              <a:rPr lang="en-US" sz="2200" dirty="0" err="1"/>
              <a:t>Berdyansk</a:t>
            </a:r>
            <a:r>
              <a:rPr lang="en-US" sz="2200" dirty="0"/>
              <a:t>, </a:t>
            </a:r>
            <a:r>
              <a:rPr lang="en-US" sz="2200" dirty="0" err="1" smtClean="0"/>
              <a:t>Poninka</a:t>
            </a:r>
            <a:r>
              <a:rPr lang="en-US" sz="2200" dirty="0"/>
              <a:t>, </a:t>
            </a:r>
            <a:r>
              <a:rPr lang="en-US" sz="2200" dirty="0" smtClean="0"/>
              <a:t>2 </a:t>
            </a:r>
            <a:r>
              <a:rPr lang="en-US" sz="2200" dirty="0"/>
              <a:t>Agricultural Colonies almost done.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KehilaLinks </a:t>
            </a:r>
            <a:r>
              <a:rPr lang="en-US" sz="2200" dirty="0">
                <a:solidFill>
                  <a:srgbClr val="FF9900"/>
                </a:solidFill>
              </a:rPr>
              <a:t>Development</a:t>
            </a:r>
            <a:r>
              <a:rPr lang="en-US" sz="2200" dirty="0"/>
              <a:t>: 10 SIG-sponsored sites created; Assisting owners with 5 other websites</a:t>
            </a:r>
            <a:r>
              <a:rPr lang="en-US" sz="2200" dirty="0" smtClean="0"/>
              <a:t>.</a:t>
            </a:r>
            <a:endParaRPr lang="en-US" sz="2200" dirty="0" smtClean="0">
              <a:solidFill>
                <a:srgbClr val="FF9900"/>
              </a:solidFill>
            </a:endParaRPr>
          </a:p>
          <a:p>
            <a:r>
              <a:rPr lang="en-US" sz="2200" dirty="0" smtClean="0">
                <a:solidFill>
                  <a:srgbClr val="FF9900"/>
                </a:solidFill>
              </a:rPr>
              <a:t>Vital Records</a:t>
            </a:r>
            <a:r>
              <a:rPr lang="en-US" sz="2200" dirty="0" smtClean="0"/>
              <a:t>: Chernigov, </a:t>
            </a:r>
            <a:r>
              <a:rPr lang="en-US" sz="2200" dirty="0" err="1" smtClean="0"/>
              <a:t>Monastyrishche</a:t>
            </a:r>
            <a:r>
              <a:rPr lang="en-US" sz="2200" dirty="0" smtClean="0"/>
              <a:t>, Odessa … 14,000 names ready for posting; Translation in-progress for </a:t>
            </a:r>
            <a:r>
              <a:rPr lang="en-US" sz="2200" dirty="0" err="1" smtClean="0"/>
              <a:t>Mokraya</a:t>
            </a:r>
            <a:r>
              <a:rPr lang="en-US" sz="2200" dirty="0" smtClean="0"/>
              <a:t> </a:t>
            </a:r>
            <a:r>
              <a:rPr lang="en-US" sz="2200" dirty="0" err="1" smtClean="0"/>
              <a:t>Kaligorka</a:t>
            </a:r>
            <a:r>
              <a:rPr lang="en-US" sz="2200" dirty="0" smtClean="0"/>
              <a:t>, </a:t>
            </a:r>
            <a:r>
              <a:rPr lang="en-US" sz="2200" dirty="0" err="1" smtClean="0"/>
              <a:t>Shpola</a:t>
            </a:r>
            <a:r>
              <a:rPr lang="en-US" sz="2200" dirty="0" smtClean="0"/>
              <a:t>, </a:t>
            </a:r>
            <a:r>
              <a:rPr lang="en-US" sz="2200" dirty="0" err="1" smtClean="0"/>
              <a:t>Ol’shana</a:t>
            </a:r>
            <a:r>
              <a:rPr lang="en-US" sz="2200" dirty="0" smtClean="0"/>
              <a:t> (3,200 names)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Yad Vashem Extracts</a:t>
            </a:r>
            <a:r>
              <a:rPr lang="en-US" sz="2200" dirty="0" smtClean="0"/>
              <a:t>: Kamennyy Brod in-progress</a:t>
            </a:r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37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What have we done in the past year?</a:t>
            </a:r>
            <a:br>
              <a:rPr lang="en-US" sz="3400" dirty="0"/>
            </a:br>
            <a:r>
              <a:rPr lang="en-US" sz="3400" dirty="0"/>
              <a:t>Projects </a:t>
            </a:r>
            <a:r>
              <a:rPr lang="en-US" sz="3400" dirty="0" smtClean="0"/>
              <a:t>- 3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05800" cy="388620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FF9900"/>
                </a:solidFill>
              </a:rPr>
              <a:t>Yizkor Book Indexing</a:t>
            </a:r>
            <a:r>
              <a:rPr lang="en-US" sz="2200" dirty="0" smtClean="0"/>
              <a:t>: PowerPoint Tutorial created;</a:t>
            </a:r>
            <a:br>
              <a:rPr lang="en-US" sz="2200" dirty="0" smtClean="0"/>
            </a:br>
            <a:r>
              <a:rPr lang="en-US" sz="2200" dirty="0" smtClean="0"/>
              <a:t>4 books indexed and submitted for posting, 7,500 names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Yizkor Book Translations</a:t>
            </a:r>
            <a:r>
              <a:rPr lang="en-US" sz="2200" dirty="0" smtClean="0"/>
              <a:t>: Radzivilov (Chervonoarmeysk) in-progress. 4 other books waiting for available Yiddish translators</a:t>
            </a:r>
          </a:p>
          <a:p>
            <a:r>
              <a:rPr lang="en-US" sz="2200" dirty="0" smtClean="0">
                <a:solidFill>
                  <a:srgbClr val="FF9900"/>
                </a:solidFill>
              </a:rPr>
              <a:t>Presentations</a:t>
            </a:r>
            <a:r>
              <a:rPr lang="en-US" sz="2200" dirty="0" smtClean="0"/>
              <a:t> to 3 Jewish Genealogical Societies</a:t>
            </a:r>
          </a:p>
          <a:p>
            <a:endParaRPr lang="en-US" sz="2200" dirty="0" smtClean="0"/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Many more projects are ready to go … waiting for project managers and volunteers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295400"/>
          </a:xfrm>
        </p:spPr>
        <p:txBody>
          <a:bodyPr/>
          <a:lstStyle/>
          <a:p>
            <a:r>
              <a:rPr lang="en-US" sz="4000" dirty="0" smtClean="0"/>
              <a:t>Looking Ahead</a:t>
            </a:r>
            <a:br>
              <a:rPr lang="en-US" sz="4000" dirty="0" smtClean="0"/>
            </a:br>
            <a:r>
              <a:rPr lang="en-US" sz="3000" dirty="0" smtClean="0"/>
              <a:t>Vital Records, Revision Lists, Holocaust Records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686800" cy="4267200"/>
          </a:xfrm>
        </p:spPr>
        <p:txBody>
          <a:bodyPr/>
          <a:lstStyle/>
          <a:p>
            <a:pPr>
              <a:buSzPct val="60000"/>
            </a:pPr>
            <a:r>
              <a:rPr lang="en-US" sz="2800" dirty="0" smtClean="0"/>
              <a:t>LDS Family History Library Microfilms</a:t>
            </a:r>
          </a:p>
          <a:p>
            <a:pPr lvl="1">
              <a:buClr>
                <a:srgbClr val="FF9900"/>
              </a:buClr>
              <a:buSzPct val="60000"/>
              <a:buFont typeface="Wingdings" pitchFamily="2" charset="2"/>
              <a:buChar char="v"/>
            </a:pPr>
            <a:r>
              <a:rPr lang="en-US" sz="2400" dirty="0" smtClean="0"/>
              <a:t>Vital </a:t>
            </a:r>
            <a:r>
              <a:rPr lang="en-US" sz="2400" dirty="0"/>
              <a:t>Records </a:t>
            </a:r>
            <a:r>
              <a:rPr lang="en-US" sz="2400" dirty="0" smtClean="0"/>
              <a:t>for 111 towns</a:t>
            </a:r>
          </a:p>
          <a:p>
            <a:pPr lvl="1">
              <a:buClr>
                <a:srgbClr val="FF9900"/>
              </a:buClr>
              <a:buSzPct val="60000"/>
              <a:buFont typeface="Wingdings" pitchFamily="2" charset="2"/>
              <a:buChar char="v"/>
            </a:pPr>
            <a:r>
              <a:rPr lang="en-US" sz="2400" dirty="0" smtClean="0"/>
              <a:t>Revision Lists (19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Censuses) for 158 towns</a:t>
            </a:r>
          </a:p>
          <a:p>
            <a:pPr>
              <a:buSzPct val="60000"/>
            </a:pPr>
            <a:r>
              <a:rPr lang="en-US" sz="2800" dirty="0" smtClean="0"/>
              <a:t>CAHJP - vital records</a:t>
            </a:r>
            <a:r>
              <a:rPr lang="en-US" sz="2800" dirty="0"/>
              <a:t>, </a:t>
            </a:r>
            <a:r>
              <a:rPr lang="en-US" sz="2800" dirty="0" smtClean="0"/>
              <a:t>kahal docs, </a:t>
            </a:r>
            <a:r>
              <a:rPr lang="en-US" sz="2800" dirty="0"/>
              <a:t>official </a:t>
            </a:r>
            <a:r>
              <a:rPr lang="en-US" sz="2800" dirty="0" smtClean="0"/>
              <a:t>documents … </a:t>
            </a:r>
            <a:r>
              <a:rPr lang="en-US" sz="2400" dirty="0" smtClean="0"/>
              <a:t>1,331 catalog cards, 25 towns, so far</a:t>
            </a:r>
          </a:p>
          <a:p>
            <a:pPr>
              <a:buSzPct val="60000"/>
            </a:pPr>
            <a:r>
              <a:rPr lang="en-US" sz="2800" dirty="0" smtClean="0"/>
              <a:t>Obtain </a:t>
            </a:r>
            <a:r>
              <a:rPr lang="en-US" sz="2800" dirty="0"/>
              <a:t>&amp; translate </a:t>
            </a:r>
            <a:r>
              <a:rPr lang="en-US" sz="2800" dirty="0" smtClean="0"/>
              <a:t>Holocaust era documents</a:t>
            </a:r>
          </a:p>
          <a:p>
            <a:pPr lvl="1">
              <a:buClr>
                <a:srgbClr val="FF9900"/>
              </a:buClr>
              <a:buSzPct val="60000"/>
              <a:buFont typeface="Wingdings" pitchFamily="2" charset="2"/>
              <a:buChar char="v"/>
            </a:pPr>
            <a:r>
              <a:rPr lang="en-US" sz="2400" dirty="0" smtClean="0"/>
              <a:t>USHMM has 293 documents</a:t>
            </a:r>
          </a:p>
          <a:p>
            <a:pPr lvl="1">
              <a:buClr>
                <a:srgbClr val="FF9900"/>
              </a:buClr>
              <a:buSzPct val="60000"/>
              <a:buFont typeface="Wingdings" pitchFamily="2" charset="2"/>
              <a:buChar char="v"/>
            </a:pPr>
            <a:r>
              <a:rPr lang="en-US" sz="2400" dirty="0" smtClean="0"/>
              <a:t>Yad Vashem has more than 1,000 documents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6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dirty="0" smtClean="0"/>
              <a:t>Looking Ahead</a:t>
            </a:r>
            <a:br>
              <a:rPr lang="en-US" dirty="0" smtClean="0"/>
            </a:br>
            <a:r>
              <a:rPr lang="en-US" sz="3600" dirty="0" smtClean="0"/>
              <a:t>Russian Language Websites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7488" cy="4419600"/>
          </a:xfrm>
        </p:spPr>
        <p:txBody>
          <a:bodyPr/>
          <a:lstStyle/>
          <a:p>
            <a:r>
              <a:rPr lang="en-US" sz="2400" dirty="0" smtClean="0"/>
              <a:t>Marilyn Robinson’s Research Finds: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Forum Revival Union Pedigree Traditions</a:t>
            </a:r>
          </a:p>
          <a:p>
            <a:pPr lvl="2">
              <a:buNone/>
            </a:pPr>
            <a:r>
              <a:rPr lang="en-US" sz="1450" u="sng" dirty="0" smtClean="0">
                <a:solidFill>
                  <a:srgbClr val="FF9900"/>
                </a:solidFill>
              </a:rPr>
              <a:t>http://forum.svrt.ru/index.php</a:t>
            </a:r>
            <a:endParaRPr lang="en-US" sz="1450" dirty="0" smtClean="0">
              <a:solidFill>
                <a:srgbClr val="FF99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IOP Genealogy Forum</a:t>
            </a:r>
          </a:p>
          <a:p>
            <a:pPr lvl="2">
              <a:buNone/>
            </a:pPr>
            <a:r>
              <a:rPr lang="en-US" sz="1500" u="sng" dirty="0" smtClean="0">
                <a:hlinkClick r:id="rId3"/>
              </a:rPr>
              <a:t>http://forum.vgd.ru/index.php</a:t>
            </a:r>
            <a:endParaRPr lang="en-US" sz="1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Jewish Roots Forum</a:t>
            </a:r>
          </a:p>
          <a:p>
            <a:pPr lvl="2">
              <a:buNone/>
            </a:pPr>
            <a:r>
              <a:rPr lang="en-US" sz="1500" u="sng" dirty="0" smtClean="0">
                <a:hlinkClick r:id="rId4"/>
              </a:rPr>
              <a:t>http://www.forum.j-roots.info/index.php</a:t>
            </a:r>
            <a:endParaRPr lang="en-US" sz="1500" u="sng" dirty="0" smtClean="0">
              <a:hlinkClick r:id="rId3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Jewish Roots Portal</a:t>
            </a:r>
          </a:p>
          <a:p>
            <a:pPr lvl="2">
              <a:buNone/>
            </a:pPr>
            <a:r>
              <a:rPr lang="en-US" sz="1500" u="sng" dirty="0" smtClean="0">
                <a:hlinkClick r:id="rId5"/>
              </a:rPr>
              <a:t>http://j-roots.info/site/</a:t>
            </a:r>
            <a:endParaRPr lang="en-US" sz="1500" u="sng" dirty="0" smtClean="0">
              <a:hlinkClick r:id="rId4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Megapolis</a:t>
            </a:r>
          </a:p>
          <a:p>
            <a:pPr lvl="2">
              <a:buNone/>
            </a:pPr>
            <a:r>
              <a:rPr lang="en-US" sz="1500" u="sng" dirty="0" smtClean="0">
                <a:hlinkClick r:id="rId6"/>
              </a:rPr>
              <a:t>http://www.megapolis.org/</a:t>
            </a:r>
            <a:endParaRPr lang="en-US" sz="1500" u="sng" dirty="0" smtClean="0">
              <a:hlinkClick r:id="rId5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Poiskpeople.ru</a:t>
            </a:r>
          </a:p>
          <a:p>
            <a:pPr marL="514350" indent="-457200"/>
            <a:r>
              <a:rPr lang="en-US" sz="2400" dirty="0" smtClean="0"/>
              <a:t>Records and Lists of all types!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Russian Language Websites</a:t>
            </a:r>
            <a:br>
              <a:rPr lang="en-US" dirty="0" smtClean="0"/>
            </a:br>
            <a:r>
              <a:rPr lang="en-US" sz="3600" dirty="0" smtClean="0"/>
              <a:t>Creating a Catalog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248400"/>
            <a:ext cx="4343400" cy="457200"/>
          </a:xfrm>
        </p:spPr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9218" name="Picture 2" descr="C:\Users\admin\AppData\Local\Temp\SNAGHTML2fc72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839200" cy="44096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12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2564" y="152400"/>
            <a:ext cx="8229600" cy="1447800"/>
          </a:xfrm>
        </p:spPr>
        <p:txBody>
          <a:bodyPr/>
          <a:lstStyle/>
          <a:p>
            <a:r>
              <a:rPr lang="en-US" sz="4000" dirty="0"/>
              <a:t>Russian Language Websites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Center for Genealogical Research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/>
              <a:t>http://www.rosgenea.ru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2064" y="2057400"/>
            <a:ext cx="868333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+mn-lt"/>
              </a:rPr>
              <a:t>Biographical Name Lists</a:t>
            </a:r>
          </a:p>
          <a:p>
            <a:endParaRPr lang="en-US" sz="2000" b="1" dirty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Кац </a:t>
            </a:r>
            <a:r>
              <a:rPr lang="ru-RU" sz="2000" b="1" dirty="0">
                <a:latin typeface="+mn-lt"/>
              </a:rPr>
              <a:t>Арон Наумович</a:t>
            </a:r>
            <a:r>
              <a:rPr lang="ru-RU" sz="2000" dirty="0">
                <a:latin typeface="+mn-lt"/>
              </a:rPr>
              <a:t>   (1899,Смоленск---1936) еврей, арестован в 1936 г., осудивший орган: Тройка УНКВД по ДС, осужден 1937.09.10, статья: контрреволюционная троцкистская деятельность, расстрелян 1937.10.01, реабилитирован 1989.03.18 [Магадан</a:t>
            </a:r>
            <a:r>
              <a:rPr lang="ru-RU" sz="1800" dirty="0" smtClean="0">
                <a:latin typeface="+mn-lt"/>
              </a:rPr>
              <a:t>]</a:t>
            </a:r>
            <a:endParaRPr lang="en-US" sz="1800" dirty="0" smtClean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  <a:latin typeface="+mn-lt"/>
              </a:rPr>
              <a:t>Google Translation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b="1" dirty="0" smtClean="0">
                <a:latin typeface="+mn-lt"/>
              </a:rPr>
              <a:t>Aaron </a:t>
            </a:r>
            <a:r>
              <a:rPr lang="en-US" sz="2000" b="1" dirty="0">
                <a:latin typeface="+mn-lt"/>
              </a:rPr>
              <a:t>Katz </a:t>
            </a:r>
            <a:r>
              <a:rPr lang="en-US" sz="2000" b="1" dirty="0" err="1">
                <a:latin typeface="+mn-lt"/>
              </a:rPr>
              <a:t>Naumovich</a:t>
            </a:r>
            <a:r>
              <a:rPr lang="en-US" sz="2000" dirty="0">
                <a:latin typeface="+mn-lt"/>
              </a:rPr>
              <a:t> (1899, Smolensk --- 1936), a Jew, was arrested in 1936, which condemned the organ: NKVD Troika of DC, convicted 1937.09.10, Article: Trotskyist counter-revolutionary activities, was shot 1937.10.01, 1989.03.18 rehabilitated [</a:t>
            </a:r>
            <a:r>
              <a:rPr lang="en-US" sz="2000" dirty="0" err="1">
                <a:latin typeface="+mn-lt"/>
              </a:rPr>
              <a:t>Magadan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]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03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9900"/>
                </a:solidFill>
              </a:rPr>
              <a:t>Our Success Depends on You</a:t>
            </a:r>
            <a:endParaRPr lang="en-US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267200"/>
          </a:xfrm>
        </p:spPr>
        <p:txBody>
          <a:bodyPr/>
          <a:lstStyle/>
          <a:p>
            <a:pPr>
              <a:buSzPct val="60000"/>
            </a:pPr>
            <a:r>
              <a:rPr lang="en-US" sz="3000" dirty="0" smtClean="0"/>
              <a:t>Will you volunteer?</a:t>
            </a:r>
          </a:p>
          <a:p>
            <a:pPr lvl="1">
              <a:buClr>
                <a:srgbClr val="FF9900"/>
              </a:buClr>
              <a:buSzPct val="60000"/>
            </a:pPr>
            <a:r>
              <a:rPr lang="en-US" dirty="0" smtClean="0"/>
              <a:t>No special skills needed for several projects</a:t>
            </a:r>
          </a:p>
          <a:p>
            <a:pPr lvl="1">
              <a:buClr>
                <a:srgbClr val="FF9900"/>
              </a:buClr>
              <a:buSzPct val="60000"/>
            </a:pPr>
            <a:r>
              <a:rPr lang="en-US" dirty="0" smtClean="0"/>
              <a:t>Limited language skills needed for some projects</a:t>
            </a:r>
          </a:p>
          <a:p>
            <a:pPr lvl="1">
              <a:buClr>
                <a:srgbClr val="FF9900"/>
              </a:buClr>
              <a:buSzPct val="60000"/>
            </a:pPr>
            <a:r>
              <a:rPr lang="en-US" dirty="0" smtClean="0"/>
              <a:t>Some require data input to spreadsheets</a:t>
            </a:r>
          </a:p>
          <a:p>
            <a:pPr>
              <a:buSzPct val="60000"/>
            </a:pPr>
            <a:r>
              <a:rPr lang="en-US" sz="3000" dirty="0" smtClean="0"/>
              <a:t>Series of Surveys … Languages Survey at:</a:t>
            </a:r>
          </a:p>
          <a:p>
            <a:pPr marL="457200" lvl="1" indent="0">
              <a:buClr>
                <a:srgbClr val="FF9900"/>
              </a:buClr>
              <a:buSzPct val="60000"/>
              <a:buNone/>
            </a:pPr>
            <a:r>
              <a:rPr lang="en-US" sz="2000" dirty="0">
                <a:solidFill>
                  <a:srgbClr val="FFFF00"/>
                </a:solidFill>
              </a:rPr>
              <a:t>http://www.jewishgen.org/ukraine/ABT_Survey_Lang_Form.asp</a:t>
            </a:r>
            <a:endParaRPr lang="en-US" sz="2000" dirty="0" smtClean="0">
              <a:solidFill>
                <a:srgbClr val="FFFF00"/>
              </a:solidFill>
            </a:endParaRPr>
          </a:p>
          <a:p>
            <a:pPr>
              <a:buClr>
                <a:srgbClr val="00B0F0"/>
              </a:buClr>
              <a:buSzPct val="60000"/>
            </a:pPr>
            <a:r>
              <a:rPr lang="en-US" sz="3000" dirty="0"/>
              <a:t>No</a:t>
            </a:r>
            <a:r>
              <a:rPr lang="en-US" sz="2800" dirty="0" smtClean="0"/>
              <a:t> skills or time? Help by donating </a:t>
            </a:r>
            <a:r>
              <a:rPr lang="en-US" sz="2800" dirty="0"/>
              <a:t>$</a:t>
            </a:r>
            <a:br>
              <a:rPr lang="en-US" sz="2800" dirty="0"/>
            </a:br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FFFF00"/>
                </a:solidFill>
              </a:rPr>
              <a:t>http</a:t>
            </a:r>
            <a:r>
              <a:rPr lang="en-US" sz="1600" dirty="0">
                <a:solidFill>
                  <a:srgbClr val="FFFF00"/>
                </a:solidFill>
              </a:rPr>
              <a:t>://</a:t>
            </a:r>
            <a:r>
              <a:rPr lang="en-US" sz="1600" dirty="0" smtClean="0">
                <a:solidFill>
                  <a:srgbClr val="FFFF00"/>
                </a:solidFill>
              </a:rPr>
              <a:t>www.jewishgen.org/JewishGen-erosity/v_projectslist.asp?project_cat=22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lvl="0"/>
            <a:r>
              <a:rPr lang="en-US" sz="4000" b="1" cap="all" dirty="0">
                <a:solidFill>
                  <a:srgbClr val="00CCCC"/>
                </a:solidFill>
              </a:rPr>
              <a:t>Mission</a:t>
            </a:r>
            <a:br>
              <a:rPr lang="en-US" sz="4000" b="1" cap="all" dirty="0">
                <a:solidFill>
                  <a:srgbClr val="00CCCC"/>
                </a:solidFill>
              </a:rPr>
            </a:br>
            <a:r>
              <a:rPr lang="en-US" sz="4000" b="1" cap="all" dirty="0">
                <a:solidFill>
                  <a:srgbClr val="00CCCC"/>
                </a:solidFill>
              </a:rPr>
              <a:t>for the </a:t>
            </a:r>
            <a:r>
              <a:rPr lang="en-US" sz="4000" b="1" cap="all" dirty="0" smtClean="0">
                <a:solidFill>
                  <a:srgbClr val="00CCCC"/>
                </a:solidFill>
              </a:rPr>
              <a:t>First two years</a:t>
            </a:r>
            <a:endParaRPr lang="en-US" sz="4000" dirty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971800"/>
            <a:ext cx="7848600" cy="2209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Revitalize Ukraine SIG</a:t>
            </a:r>
            <a:br>
              <a:rPr lang="en-US" sz="3600" dirty="0" smtClean="0"/>
            </a:br>
            <a:r>
              <a:rPr lang="en-US" sz="3600" dirty="0" smtClean="0"/>
              <a:t>so that it is a useful resource for Jewish family history researchers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B40-926E-4940-929A-27585CBE65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Continue? … 4 Choices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667000"/>
            <a:ext cx="6096000" cy="3048000"/>
          </a:xfrm>
        </p:spPr>
        <p:txBody>
          <a:bodyPr/>
          <a:lstStyle/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en-US" sz="3600" dirty="0" smtClean="0"/>
              <a:t>Discuss Project Details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en-US" sz="3600" dirty="0" smtClean="0"/>
              <a:t>Tour of the Website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en-US" sz="3600" dirty="0" smtClean="0"/>
              <a:t>On-line Survey Results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en-US" sz="3600" dirty="0" smtClean="0"/>
              <a:t>Enough … Let’s Stop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art.googleapis.com/chart?cht=lc&amp;chs=300x150&amp;chco=00d000&amp;chl=10%2F16%2F2011%7C5%2F6%2F2012&amp;chly=60%7C50%7C40%7C30%7C20%7C10%7C0&amp;chd=e%3AAAUQ2YDMFVAACIDMAAAAAADMCIAABEAAERN3BEAABEBEBEAAAAJmDMIie7AAKqSIMzCIAAAAAACIDMAAAABEAAAAAAAAAAAAAAAAAAAAAAAAAAAAAABEAAAACIAAAAAABEAAAABEAAAAAAAAAAAAAAAAAAAAAAAAAAAAAAAAAAAAAAAAAAAAAAAAAAAAAAAAAAAAAAAAAAAAAABEAAAAAAAAAAAAAAAAAABEAAAAAAAAAAAAAAAAAAAABEAAAAAACIBEAABEBEAAAAAAAAAAAAAAAAAAAAAABEAABEAAAAAAAAAAAAAABEAAAAAAAAAAAAAAAAAABEAAAAAAAAAAAAAAAAAAAACIBECIAAAAAAAAAAAAAAAAAAAAAAAAAABEAAAAAACIAAAAAAAAAAAAAA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29" y="2057400"/>
            <a:ext cx="6858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Number of Daily Responses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07571" y="3379857"/>
            <a:ext cx="1981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sm" len="sm"/>
            <a:tailEnd type="arrow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76200" y="22098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Announcement of Availability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2514600" y="5063199"/>
            <a:ext cx="560615" cy="83007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sm" len="sm"/>
            <a:tailEnd type="arrow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04800" y="5693218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Reminder</a:t>
            </a:r>
            <a:endParaRPr lang="en-US" sz="2000" dirty="0"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1524001" y="5893273"/>
            <a:ext cx="990599" cy="8085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Straight Arrow Connector 7180"/>
          <p:cNvCxnSpPr/>
          <p:nvPr/>
        </p:nvCxnSpPr>
        <p:spPr bwMode="auto">
          <a:xfrm flipH="1" flipV="1">
            <a:off x="3581400" y="5043509"/>
            <a:ext cx="1012372" cy="81390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sm" len="sm"/>
            <a:tailEnd type="arrow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7" name="Straight Connector 7186"/>
          <p:cNvCxnSpPr/>
          <p:nvPr/>
        </p:nvCxnSpPr>
        <p:spPr bwMode="auto">
          <a:xfrm>
            <a:off x="4593772" y="5857411"/>
            <a:ext cx="54428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98" name="TextBox 7197"/>
          <p:cNvSpPr txBox="1"/>
          <p:nvPr/>
        </p:nvSpPr>
        <p:spPr>
          <a:xfrm>
            <a:off x="5181600" y="5562804"/>
            <a:ext cx="194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latin typeface="+mj-lt"/>
              </a:rPr>
              <a:t>Added IAJGS Print Surveys</a:t>
            </a:r>
            <a:endParaRPr lang="en-US" sz="1900" dirty="0">
              <a:latin typeface="+mj-lt"/>
            </a:endParaRPr>
          </a:p>
        </p:txBody>
      </p:sp>
      <p:cxnSp>
        <p:nvCxnSpPr>
          <p:cNvPr id="8217" name="Straight Connector 8216"/>
          <p:cNvCxnSpPr/>
          <p:nvPr/>
        </p:nvCxnSpPr>
        <p:spPr bwMode="auto">
          <a:xfrm>
            <a:off x="707571" y="2917686"/>
            <a:ext cx="0" cy="462171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85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3200" dirty="0" smtClean="0"/>
              <a:t>Genealogical Research Level</a:t>
            </a:r>
            <a:endParaRPr 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87719"/>
              </p:ext>
            </p:extLst>
          </p:nvPr>
        </p:nvGraphicFramePr>
        <p:xfrm>
          <a:off x="5715000" y="3268435"/>
          <a:ext cx="3276600" cy="1676401"/>
        </p:xfrm>
        <a:graphic>
          <a:graphicData uri="http://schemas.openxmlformats.org/drawingml/2006/table">
            <a:tbl>
              <a:tblPr/>
              <a:tblGrid>
                <a:gridCol w="1828800"/>
                <a:gridCol w="710564"/>
                <a:gridCol w="737236"/>
              </a:tblGrid>
              <a:tr h="609601">
                <a:tc>
                  <a:txBody>
                    <a:bodyPr/>
                    <a:lstStyle/>
                    <a:p>
                      <a:r>
                        <a:rPr lang="en-US" sz="2000" dirty="0"/>
                        <a:t>Beginner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59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25%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/>
                        <a:t>Intermediate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131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56%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/>
                        <a:t>Advanced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42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18%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https://chart.googleapis.com/chart?cht=p&amp;chs=345x150&amp;chco=0000e0&amp;chl=Beginner%20%5B59%5D%7CIntermediate%20%5B131%5D%7CAdvanced%20%5B42%5D&amp;chd=e%3AQRk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543306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2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Willingness to Volunteer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87792"/>
              </p:ext>
            </p:extLst>
          </p:nvPr>
        </p:nvGraphicFramePr>
        <p:xfrm>
          <a:off x="152400" y="4648200"/>
          <a:ext cx="8839200" cy="1275082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45720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64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91371"/>
              </p:ext>
            </p:extLst>
          </p:nvPr>
        </p:nvGraphicFramePr>
        <p:xfrm>
          <a:off x="152400" y="4572000"/>
          <a:ext cx="8839200" cy="1595544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522817">
                <a:tc>
                  <a:txBody>
                    <a:bodyPr/>
                    <a:lstStyle/>
                    <a:p>
                      <a:r>
                        <a:rPr lang="en-US" sz="1900" dirty="0"/>
                        <a:t>1. </a:t>
                      </a:r>
                      <a:r>
                        <a:rPr lang="en-US" sz="1900" dirty="0" smtClean="0"/>
                        <a:t> I </a:t>
                      </a:r>
                      <a:r>
                        <a:rPr lang="en-US" sz="1900" dirty="0"/>
                        <a:t>am willing to volunteer to help revitalize the Ukraine SIG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817">
                <a:tc>
                  <a:txBody>
                    <a:bodyPr/>
                    <a:lstStyle/>
                    <a:p>
                      <a:r>
                        <a:rPr lang="en-US" sz="1900" dirty="0"/>
                        <a:t>2. Sorry, I can't volunteer right now. </a:t>
                      </a:r>
                      <a:r>
                        <a:rPr lang="en-US" sz="1900" dirty="0" smtClean="0"/>
                        <a:t/>
                      </a:r>
                      <a:br>
                        <a:rPr lang="en-US" sz="1900" dirty="0" smtClean="0"/>
                      </a:br>
                      <a:r>
                        <a:rPr lang="en-US" sz="1900" dirty="0" smtClean="0"/>
                        <a:t>     Check </a:t>
                      </a:r>
                      <a:r>
                        <a:rPr lang="en-US" sz="1900" dirty="0"/>
                        <a:t>with me another time.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86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2167">
                <a:tc>
                  <a:txBody>
                    <a:bodyPr/>
                    <a:lstStyle/>
                    <a:p>
                      <a:r>
                        <a:rPr lang="en-US" sz="1900" dirty="0"/>
                        <a:t>3. I'm not interested in volunteering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https://chart.googleapis.com/chart?cht=p&amp;chs=345x150&amp;chco=ff9900&amp;chl=1.%20I%20am%20willing%20to%20volunteer%20to%20help%20revitalize%20the%20Ukraine%20SIG%20%5B123%5D%7C2.%20Sorry%2C%20I%20can%27t%20volunteer%20right%20now.%20Check%20with%20me%20another%20time.%20%5B86%5D%7C3.%20I%27m%20not%20interested%20in%20volunteering%20%5B23%5D&amp;chd=e%3Ah7XtG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5638800" cy="245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51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Language Skills, Russian (Cyrillic)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67810"/>
              </p:ext>
            </p:extLst>
          </p:nvPr>
        </p:nvGraphicFramePr>
        <p:xfrm>
          <a:off x="685800" y="3962400"/>
          <a:ext cx="7543800" cy="2286000"/>
        </p:xfrm>
        <a:graphic>
          <a:graphicData uri="http://schemas.openxmlformats.org/drawingml/2006/table">
            <a:tbl>
              <a:tblPr/>
              <a:tblGrid>
                <a:gridCol w="6248400"/>
                <a:gridCol w="6096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1. I have no language skills that would be helpful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2. I can't translate but I can transliterate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29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13%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6864">
                <a:tc>
                  <a:txBody>
                    <a:bodyPr/>
                    <a:lstStyle/>
                    <a:p>
                      <a:r>
                        <a:rPr lang="en-US" dirty="0"/>
                        <a:t>3. I can't translate but I can transliterate handwritten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 &amp; </a:t>
                      </a:r>
                      <a:r>
                        <a:rPr lang="en-US" dirty="0"/>
                        <a:t>printed </a:t>
                      </a:r>
                      <a:r>
                        <a:rPr lang="en-US" dirty="0" smtClean="0"/>
                        <a:t>text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10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/>
                        <a:t>4. I can translate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/>
                        <a:t>5. I can translate handwritten and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14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098" name="Picture 2" descr="https://chart.googleapis.com/chart?cht=bhs&amp;chs=345x180&amp;chbh=24%2C6&amp;chco=d62121%7Cd00000%7Ce26363%7Ce88585%7Cdc4242&amp;chxt=x%2Cy&amp;chxl=0%3A%7C0%7C31%7C62%7C93%7C124%7C155%7C1%3A%7C5.%20I%20can%20translat...%7C4.%20I%20can%20translat...%7C3.%20I%20can%27t%20transl...%7C2.%20I%20can%27t%20transl...%7C1.%20I%20have%20no%20lang...&amp;chxs=0%2C000000%2C12%2C0%2Clt%7C1%2C000000%2C12%2C1%2Clt&amp;chds=0%2C155&amp;chd=t%3A153%2C29%2C10%2C6%2C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651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4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Language Skills, Hebrew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45239"/>
              </p:ext>
            </p:extLst>
          </p:nvPr>
        </p:nvGraphicFramePr>
        <p:xfrm>
          <a:off x="685800" y="3962400"/>
          <a:ext cx="7543800" cy="2286000"/>
        </p:xfrm>
        <a:graphic>
          <a:graphicData uri="http://schemas.openxmlformats.org/drawingml/2006/table">
            <a:tbl>
              <a:tblPr/>
              <a:tblGrid>
                <a:gridCol w="6248400"/>
                <a:gridCol w="6096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1. I have no language skills that would be helpful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2. I can't translate but I can transliterate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28 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6864">
                <a:tc>
                  <a:txBody>
                    <a:bodyPr/>
                    <a:lstStyle/>
                    <a:p>
                      <a:r>
                        <a:rPr lang="en-US" dirty="0"/>
                        <a:t>3. I can't translate but I can transliterate handwritten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 &amp; </a:t>
                      </a:r>
                      <a:r>
                        <a:rPr lang="en-US" dirty="0"/>
                        <a:t>printed </a:t>
                      </a:r>
                      <a:r>
                        <a:rPr lang="en-US" dirty="0" smtClean="0"/>
                        <a:t>text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5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/>
                        <a:t>4. I can translate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/>
                        <a:t>5. I can translate handwritten and printed 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26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https://chart.googleapis.com/chart?cht=bhs&amp;chs=345x180&amp;chbh=24%2C6&amp;chco=e1d123%7Ceee686%7Ce5d844%7Ceadf65%7Cdcca02&amp;chxt=x%2Cy&amp;chxl=0%3A%7C0%7C29%7C58%7C87%7C116%7C145%7C1%3A%7C5.%20I%20can%20translat...%7C4.%20I%20can%20translat...%7C3.%20I%20can%27t%20transl...%7C2.%20I%20can%27t%20transl...%7C1.%20I%20have%20no%20lang...&amp;chxs=0%2C000000%2C12%2C0%2Clt%7C1%2C000000%2C12%2C1%2Clt&amp;chds=0%2C145&amp;chd=t%3A143%2C28%2C5%2C11%2C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3651249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8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Spreadsheet Skills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994782"/>
              </p:ext>
            </p:extLst>
          </p:nvPr>
        </p:nvGraphicFramePr>
        <p:xfrm>
          <a:off x="152400" y="4648200"/>
          <a:ext cx="8839200" cy="1275082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45720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64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79046"/>
              </p:ext>
            </p:extLst>
          </p:nvPr>
        </p:nvGraphicFramePr>
        <p:xfrm>
          <a:off x="152400" y="4572000"/>
          <a:ext cx="8839200" cy="1447801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522817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817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2167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33612"/>
              </p:ext>
            </p:extLst>
          </p:nvPr>
        </p:nvGraphicFramePr>
        <p:xfrm>
          <a:off x="533400" y="4953000"/>
          <a:ext cx="7848600" cy="1188720"/>
        </p:xfrm>
        <a:graphic>
          <a:graphicData uri="http://schemas.openxmlformats.org/drawingml/2006/table">
            <a:tbl>
              <a:tblPr/>
              <a:tblGrid>
                <a:gridCol w="6324600"/>
                <a:gridCol w="838200"/>
                <a:gridCol w="685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000" dirty="0"/>
                        <a:t>1. I'm sorry, but I can't help with spreadsheets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45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2000" dirty="0"/>
                        <a:t>2. I'm not particularly skilled, but I can input data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3. I am fairly skilled in using Excel spreadsheets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97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6" name="Picture 2" descr="https://chart.googleapis.com/chart?cht=p&amp;chs=345x150&amp;chco=ff9900&amp;chl=1.%20I%27m%20sorry%2C%20but%20I%20can%27t%20help%20with%20spreadsheets%20%5B45%5D%7C2.%20I%27m%20not%20particularly%20skilled%2C%20but%20I%20can%20input%20data%20%5B83%5D%7C3.%20I%20am%20fairly%20skilled%20in%20using%20Excel%20spreadsheets%20%5B97%5D&amp;chd=e%3AMzXm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99281"/>
            <a:ext cx="648462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7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Ukraine SIG Online Survey</a:t>
            </a:r>
            <a:br>
              <a:rPr lang="en-US" dirty="0" smtClean="0"/>
            </a:br>
            <a:r>
              <a:rPr lang="en-US" sz="2800" dirty="0" smtClean="0"/>
              <a:t>Web &amp; HTML Skills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25556"/>
              </p:ext>
            </p:extLst>
          </p:nvPr>
        </p:nvGraphicFramePr>
        <p:xfrm>
          <a:off x="800099" y="4343399"/>
          <a:ext cx="7620001" cy="1828800"/>
        </p:xfrm>
        <a:graphic>
          <a:graphicData uri="http://schemas.openxmlformats.org/drawingml/2006/table">
            <a:tbl>
              <a:tblPr/>
              <a:tblGrid>
                <a:gridCol w="6324601"/>
                <a:gridCol w="609600"/>
                <a:gridCol w="6858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dirty="0" smtClean="0"/>
                        <a:t>1. I </a:t>
                      </a:r>
                      <a:r>
                        <a:rPr lang="en-US" dirty="0"/>
                        <a:t>have no website or HTML 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30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19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</a:t>
                      </a:r>
                      <a:r>
                        <a:rPr lang="en-US" dirty="0"/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9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</a:t>
                      </a:r>
                      <a:r>
                        <a:rPr lang="en-US" dirty="0"/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5. I </a:t>
                      </a:r>
                      <a:r>
                        <a:rPr lang="en-US" dirty="0"/>
                        <a:t>am fairly skilled in working with web pages and HTML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12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r>
                        <a:rPr lang="en-US" dirty="0"/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170" name="Picture 2" descr="https://chart.googleapis.com/chart?cht=bvs&amp;chs=186x150&amp;chbh=%2C6&amp;chco=d62121%7Cd00000%7Cdc4242%7Ce26363%7Ce88585&amp;chly=140%7C112%7C84%7C56%7C28%7C0&amp;chl=1%7C2%7C3%7C4%7C5&amp;chds=0%2C140&amp;chd=t%3A140%2C30%2C19%2C9%2C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199"/>
            <a:ext cx="2834642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5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/>
          <a:lstStyle/>
          <a:p>
            <a:r>
              <a:rPr lang="en-US" sz="4000" dirty="0" smtClean="0"/>
              <a:t>Ukraine SIG Online Survey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/>
              <a:t>Donations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solidFill>
                  <a:srgbClr val="FFFF00"/>
                </a:solidFill>
              </a:rPr>
              <a:t>http://www.jewishgen.org/JewishGen-erosity/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73A5-D8A6-49E0-A64C-EBB528C24C47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040395"/>
              </p:ext>
            </p:extLst>
          </p:nvPr>
        </p:nvGraphicFramePr>
        <p:xfrm>
          <a:off x="152400" y="4648200"/>
          <a:ext cx="8839200" cy="1275082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45720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64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809462"/>
              </p:ext>
            </p:extLst>
          </p:nvPr>
        </p:nvGraphicFramePr>
        <p:xfrm>
          <a:off x="152400" y="4572000"/>
          <a:ext cx="8839200" cy="1045634"/>
        </p:xfrm>
        <a:graphic>
          <a:graphicData uri="http://schemas.openxmlformats.org/drawingml/2006/table">
            <a:tbl>
              <a:tblPr/>
              <a:tblGrid>
                <a:gridCol w="7543800"/>
                <a:gridCol w="609600"/>
                <a:gridCol w="685800"/>
              </a:tblGrid>
              <a:tr h="522817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817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2183"/>
              </p:ext>
            </p:extLst>
          </p:nvPr>
        </p:nvGraphicFramePr>
        <p:xfrm>
          <a:off x="533400" y="5257800"/>
          <a:ext cx="8077200" cy="746760"/>
        </p:xfrm>
        <a:graphic>
          <a:graphicData uri="http://schemas.openxmlformats.org/drawingml/2006/table">
            <a:tbl>
              <a:tblPr/>
              <a:tblGrid>
                <a:gridCol w="6553200"/>
                <a:gridCol w="838200"/>
                <a:gridCol w="685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Yes, I will support Ukraine SIG's work with a donation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49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/>
                        <a:t>No, I can't donate at this 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194" name="Picture 2" descr="https://chart.googleapis.com/chart?cht=p&amp;chs=345x150&amp;chco=dcca02&amp;chl=Yes%2C%20I%20will%20support%20Ukraine%20SIG%27s%20work%20with%20a%20donation%20%5B49%5D%7CNo%2C%20I%20can%27t%20donate%20at%20this%20time%20%5B148%5D&amp;chd=e%3AP6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683514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7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438400"/>
            <a:ext cx="8534400" cy="350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Acquire, translate and make freely available, documents, data and other resources to assist researchers whose Jewish ancestors lived in Ukraine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F040-0DF7-480C-96AA-43DC41ADBAAA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76400"/>
          </a:xfrm>
        </p:spPr>
        <p:txBody>
          <a:bodyPr/>
          <a:lstStyle/>
          <a:p>
            <a:r>
              <a:rPr lang="en-US" sz="3800" dirty="0" smtClean="0"/>
              <a:t>Ukraine SIG</a:t>
            </a:r>
            <a:br>
              <a:rPr lang="en-US" sz="3800" dirty="0" smtClean="0"/>
            </a:br>
            <a:r>
              <a:rPr lang="en-US" sz="3800" dirty="0" smtClean="0"/>
              <a:t>Geographical Coverage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(Provinces of the former Russian Empire)</a:t>
            </a:r>
            <a:endParaRPr lang="en-US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3581400" cy="3886200"/>
          </a:xfrm>
        </p:spPr>
        <p:txBody>
          <a:bodyPr/>
          <a:lstStyle/>
          <a:p>
            <a:pPr>
              <a:buSzPct val="60000"/>
            </a:pPr>
            <a:r>
              <a:rPr lang="en-US" sz="3400" dirty="0" smtClean="0"/>
              <a:t>Chernigov</a:t>
            </a:r>
          </a:p>
          <a:p>
            <a:pPr>
              <a:buSzPct val="60000"/>
            </a:pPr>
            <a:r>
              <a:rPr lang="en-US" sz="3400" dirty="0" smtClean="0"/>
              <a:t>Kharkov</a:t>
            </a:r>
            <a:endParaRPr lang="en-US" sz="3400" dirty="0"/>
          </a:p>
          <a:p>
            <a:pPr>
              <a:buSzPct val="60000"/>
            </a:pPr>
            <a:r>
              <a:rPr lang="en-US" sz="3400" dirty="0" smtClean="0"/>
              <a:t>Kherson</a:t>
            </a:r>
          </a:p>
          <a:p>
            <a:pPr>
              <a:buSzPct val="60000"/>
            </a:pPr>
            <a:r>
              <a:rPr lang="en-US" sz="3400" dirty="0" smtClean="0"/>
              <a:t>Kyiv</a:t>
            </a:r>
          </a:p>
          <a:p>
            <a:pPr>
              <a:buSzPct val="60000"/>
            </a:pPr>
            <a:r>
              <a:rPr lang="en-US" sz="3400" dirty="0" smtClean="0"/>
              <a:t>Podolia</a:t>
            </a:r>
            <a:endParaRPr lang="en-US" sz="3400" dirty="0"/>
          </a:p>
          <a:p>
            <a:pPr>
              <a:buSzPct val="60000"/>
            </a:pPr>
            <a:r>
              <a:rPr lang="en-US" sz="3400" dirty="0"/>
              <a:t>Poltava</a:t>
            </a:r>
          </a:p>
          <a:p>
            <a:pPr>
              <a:buSzPct val="60000"/>
            </a:pPr>
            <a:endParaRPr lang="en-US" sz="3400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4343400" cy="3886200"/>
          </a:xfrm>
        </p:spPr>
        <p:txBody>
          <a:bodyPr/>
          <a:lstStyle/>
          <a:p>
            <a:pPr>
              <a:buSzPct val="60000"/>
            </a:pPr>
            <a:r>
              <a:rPr lang="en-US" sz="3400" dirty="0" smtClean="0"/>
              <a:t>Taurida</a:t>
            </a:r>
            <a:endParaRPr lang="en-US" sz="3400" dirty="0"/>
          </a:p>
          <a:p>
            <a:pPr>
              <a:buSzPct val="60000"/>
            </a:pPr>
            <a:r>
              <a:rPr lang="en-US" sz="3400" dirty="0" smtClean="0"/>
              <a:t>Volhynia</a:t>
            </a:r>
          </a:p>
          <a:p>
            <a:pPr>
              <a:buSzPct val="60000"/>
            </a:pPr>
            <a:r>
              <a:rPr lang="en-US" sz="3600" dirty="0"/>
              <a:t>Yekaterinoslav</a:t>
            </a:r>
          </a:p>
          <a:p>
            <a:pPr>
              <a:buSzPct val="60000"/>
            </a:pPr>
            <a:r>
              <a:rPr lang="en-US" sz="3400" dirty="0" smtClean="0"/>
              <a:t>Some parts of modern Ukraine are not included</a:t>
            </a:r>
            <a:endParaRPr lang="en-US" sz="3400" dirty="0"/>
          </a:p>
          <a:p>
            <a:pPr>
              <a:buSzPct val="60000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EC65-D79A-44D9-AB1D-808DBC9D6D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2133-490C-44ED-AEED-6FEC754D23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493670" cy="581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4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371600"/>
          </a:xfrm>
        </p:spPr>
        <p:txBody>
          <a:bodyPr/>
          <a:lstStyle/>
          <a:p>
            <a:r>
              <a:rPr lang="en-US" dirty="0" smtClean="0"/>
              <a:t>Areas in modern Ukraine</a:t>
            </a:r>
            <a:br>
              <a:rPr lang="en-US" dirty="0" smtClean="0"/>
            </a:br>
            <a:r>
              <a:rPr lang="en-US" dirty="0" smtClean="0"/>
              <a:t>NOT under Ukraine 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3962400"/>
          </a:xfrm>
        </p:spPr>
        <p:txBody>
          <a:bodyPr/>
          <a:lstStyle/>
          <a:p>
            <a:r>
              <a:rPr lang="en-US" dirty="0"/>
              <a:t>Bessarabia (new Bessarabia SIG)</a:t>
            </a:r>
          </a:p>
          <a:p>
            <a:r>
              <a:rPr lang="en-US" dirty="0" smtClean="0"/>
              <a:t>Sub-Carpathia (Hungary SIG)</a:t>
            </a:r>
          </a:p>
          <a:p>
            <a:r>
              <a:rPr lang="en-US" dirty="0" smtClean="0"/>
              <a:t>Western Ukraine lands that were in Galicia during Interwar period (Gesher Galicia)</a:t>
            </a:r>
          </a:p>
          <a:p>
            <a:r>
              <a:rPr lang="en-US" dirty="0" smtClean="0"/>
              <a:t>Most of Bukovina (Romania SIG)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(For an explanation of these assignments, see </a:t>
            </a:r>
            <a:r>
              <a:rPr lang="en-US" sz="2000" dirty="0"/>
              <a:t>http://</a:t>
            </a:r>
            <a:r>
              <a:rPr lang="en-US" sz="2000" dirty="0" smtClean="0"/>
              <a:t>www.jewishgen.org/projects/desc/ShtetlMasterRegions.html)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6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Discuss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458200" cy="3048000"/>
          </a:xfrm>
        </p:spPr>
        <p:txBody>
          <a:bodyPr/>
          <a:lstStyle/>
          <a:p>
            <a:r>
              <a:rPr lang="en-US" sz="3000" dirty="0"/>
              <a:t>The Past Year: New SIG, New </a:t>
            </a:r>
            <a:r>
              <a:rPr lang="en-US" sz="3000" dirty="0" smtClean="0"/>
              <a:t>Projects</a:t>
            </a:r>
          </a:p>
          <a:p>
            <a:r>
              <a:rPr lang="en-US" sz="3000" dirty="0" smtClean="0"/>
              <a:t>The New SIG </a:t>
            </a:r>
            <a:r>
              <a:rPr lang="en-US" sz="3000" dirty="0"/>
              <a:t>Website  </a:t>
            </a:r>
            <a:r>
              <a:rPr lang="en-US" sz="3000" dirty="0" smtClean="0"/>
              <a:t>   </a:t>
            </a:r>
            <a:r>
              <a:rPr lang="en-US" sz="3000" dirty="0" smtClean="0">
                <a:hlinkClick r:id="rId3"/>
              </a:rPr>
              <a:t>http</a:t>
            </a:r>
            <a:r>
              <a:rPr lang="en-US" sz="3000" dirty="0">
                <a:hlinkClick r:id="rId3"/>
              </a:rPr>
              <a:t>://</a:t>
            </a:r>
            <a:r>
              <a:rPr lang="en-US" sz="3000" dirty="0" smtClean="0">
                <a:hlinkClick r:id="rId3"/>
              </a:rPr>
              <a:t>www.jewishgen.org/ukraine</a:t>
            </a:r>
            <a:endParaRPr lang="en-US" sz="3000" dirty="0" smtClean="0"/>
          </a:p>
          <a:p>
            <a:r>
              <a:rPr lang="en-US" sz="3000" dirty="0" smtClean="0"/>
              <a:t>Looking Ahead</a:t>
            </a:r>
            <a:endParaRPr lang="en-US" sz="3000" dirty="0"/>
          </a:p>
          <a:p>
            <a:r>
              <a:rPr lang="en-US" sz="3000" dirty="0" smtClean="0"/>
              <a:t>The Ukraine SIG Languages &amp; Skills </a:t>
            </a:r>
            <a:r>
              <a:rPr lang="en-US" sz="3000" dirty="0"/>
              <a:t>Survey</a:t>
            </a:r>
            <a:br>
              <a:rPr lang="en-US" sz="3000" dirty="0"/>
            </a:br>
            <a:r>
              <a:rPr lang="en-US" sz="2400" dirty="0"/>
              <a:t>(http://www.jewishgen.org/ukraine/ABT_Survey.asp)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A055-0859-4747-80FA-69A5F8DC57C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/>
          <a:lstStyle/>
          <a:p>
            <a:r>
              <a:rPr lang="en-US" dirty="0" smtClean="0"/>
              <a:t>Ukraine SIG </a:t>
            </a:r>
            <a:br>
              <a:rPr lang="en-US" dirty="0" smtClean="0"/>
            </a:br>
            <a:r>
              <a:rPr lang="en-US" dirty="0" smtClean="0"/>
              <a:t>Components of the SIG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2672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E-Mail </a:t>
            </a:r>
            <a:r>
              <a:rPr lang="en-US" sz="2800" dirty="0"/>
              <a:t>(</a:t>
            </a:r>
            <a:r>
              <a:rPr lang="en-US" sz="2800" dirty="0" smtClean="0"/>
              <a:t>Coordinator, Board, Project Managers)</a:t>
            </a:r>
          </a:p>
          <a:p>
            <a:r>
              <a:rPr lang="en-US" sz="2800" dirty="0" smtClean="0"/>
              <a:t> Website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en-US" sz="2500" dirty="0" smtClean="0">
                <a:solidFill>
                  <a:schemeClr val="accent2">
                    <a:lumMod val="75000"/>
                  </a:schemeClr>
                </a:solidFill>
              </a:rPr>
              <a:t>www.jewishgen.org/Ukraine</a:t>
            </a:r>
            <a:r>
              <a:rPr lang="en-US" sz="2500" dirty="0" smtClean="0"/>
              <a:t> </a:t>
            </a:r>
          </a:p>
          <a:p>
            <a:pPr marL="457200" indent="-457200"/>
            <a:r>
              <a:rPr lang="en-US" dirty="0" smtClean="0"/>
              <a:t>Discussion List</a:t>
            </a:r>
            <a:br>
              <a:rPr lang="en-US" dirty="0" smtClean="0"/>
            </a:br>
            <a:r>
              <a:rPr lang="en-US" sz="2500" dirty="0" smtClean="0"/>
              <a:t>more than 2,876 subscribers</a:t>
            </a:r>
          </a:p>
          <a:p>
            <a:pPr marL="457200" indent="-457200"/>
            <a:r>
              <a:rPr lang="en-US" dirty="0" smtClean="0"/>
              <a:t>Facebook </a:t>
            </a:r>
            <a:r>
              <a:rPr lang="en-US" sz="2400" dirty="0" smtClean="0"/>
              <a:t>(319 “likes”)</a:t>
            </a:r>
            <a:endParaRPr lang="en-US" sz="2400" dirty="0"/>
          </a:p>
          <a:p>
            <a:pPr marL="457200" indent="-457200"/>
            <a:r>
              <a:rPr lang="en-US" dirty="0"/>
              <a:t>JewishGen Ukraine Database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2500" dirty="0" smtClean="0">
                <a:solidFill>
                  <a:schemeClr val="accent2">
                    <a:lumMod val="75000"/>
                  </a:schemeClr>
                </a:solidFill>
              </a:rPr>
              <a:t>http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://www.jewishgen.org/databases/Ukraine</a:t>
            </a:r>
            <a:r>
              <a:rPr lang="en-US" sz="2500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8801-B6A6-4C13-ABE3-4C2F1D22C3D4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dirty="0" smtClean="0"/>
              <a:t>Ukraine SIG</a:t>
            </a:r>
            <a:br>
              <a:rPr lang="en-US" dirty="0" smtClean="0"/>
            </a:br>
            <a:r>
              <a:rPr lang="en-US" dirty="0" smtClean="0"/>
              <a:t>Related JewishGen Resources</a:t>
            </a:r>
            <a:endParaRPr lang="en-US" dirty="0"/>
          </a:p>
        </p:txBody>
      </p:sp>
      <p:sp>
        <p:nvSpPr>
          <p:cNvPr id="27546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77200" cy="4114800"/>
          </a:xfrm>
        </p:spPr>
        <p:txBody>
          <a:bodyPr/>
          <a:lstStyle/>
          <a:p>
            <a:pPr>
              <a:buSzPct val="60000"/>
            </a:pPr>
            <a:r>
              <a:rPr lang="en-US" sz="2800" dirty="0" smtClean="0"/>
              <a:t>126 KehilaLinks &amp; other town-based websites; another 35 pending</a:t>
            </a:r>
          </a:p>
          <a:p>
            <a:pPr>
              <a:buSzPct val="60000"/>
            </a:pPr>
            <a:r>
              <a:rPr lang="en-US" sz="2800" dirty="0" smtClean="0"/>
              <a:t>259 Yizkor Books for 183 towns</a:t>
            </a:r>
          </a:p>
          <a:p>
            <a:pPr>
              <a:buSzPct val="60000"/>
            </a:pPr>
            <a:r>
              <a:rPr lang="en-US" sz="2800" dirty="0" smtClean="0"/>
              <a:t>Yizkor Book Master Name Index (YBMNI) *</a:t>
            </a:r>
          </a:p>
          <a:p>
            <a:pPr>
              <a:buSzPct val="60000"/>
            </a:pPr>
            <a:r>
              <a:rPr lang="en-US" sz="2800" dirty="0" smtClean="0"/>
              <a:t>80 towns in Necrology database *</a:t>
            </a:r>
          </a:p>
          <a:p>
            <a:pPr>
              <a:buSzPct val="60000"/>
            </a:pPr>
            <a:r>
              <a:rPr lang="en-US" sz="2800" dirty="0" smtClean="0"/>
              <a:t>About 60 Cemeteries in JOWBR *</a:t>
            </a:r>
          </a:p>
          <a:p>
            <a:pPr>
              <a:buSzPct val="60000"/>
            </a:pPr>
            <a:r>
              <a:rPr lang="en-US" sz="2800" dirty="0" smtClean="0"/>
              <a:t>Holocaust database *</a:t>
            </a:r>
          </a:p>
          <a:p>
            <a:pPr>
              <a:buSzPct val="60000"/>
            </a:pPr>
            <a:r>
              <a:rPr lang="en-US" sz="2800" dirty="0" smtClean="0"/>
              <a:t>FTJP/</a:t>
            </a:r>
            <a:r>
              <a:rPr lang="en-US" sz="2800" dirty="0"/>
              <a:t>JGFF *</a:t>
            </a:r>
            <a:endParaRPr lang="en-US" sz="2800" dirty="0" smtClean="0"/>
          </a:p>
          <a:p>
            <a:pPr marL="0" indent="0" algn="r">
              <a:buSzPct val="60000"/>
              <a:buNone/>
            </a:pPr>
            <a:r>
              <a:rPr lang="en-US" sz="2800" dirty="0" smtClean="0"/>
              <a:t>   </a:t>
            </a:r>
            <a:r>
              <a:rPr lang="en-US" sz="2000" dirty="0" smtClean="0"/>
              <a:t>* = included in JewishGen Ukraine DB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New Ukraine SIG, IAJGS Conference-Paris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D720-BADD-4FF2-AB19-73ED6260C783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uble Lines">
  <a:themeElements>
    <a:clrScheme name="Double Lines 1">
      <a:dk1>
        <a:srgbClr val="000000"/>
      </a:dk1>
      <a:lt1>
        <a:srgbClr val="FFFFFF"/>
      </a:lt1>
      <a:dk2>
        <a:srgbClr val="990066"/>
      </a:dk2>
      <a:lt2>
        <a:srgbClr val="00CCCC"/>
      </a:lt2>
      <a:accent1>
        <a:srgbClr val="D60093"/>
      </a:accent1>
      <a:accent2>
        <a:srgbClr val="FFFF66"/>
      </a:accent2>
      <a:accent3>
        <a:srgbClr val="CAAAB8"/>
      </a:accent3>
      <a:accent4>
        <a:srgbClr val="DADADA"/>
      </a:accent4>
      <a:accent5>
        <a:srgbClr val="E8AAC8"/>
      </a:accent5>
      <a:accent6>
        <a:srgbClr val="E7E75C"/>
      </a:accent6>
      <a:hlink>
        <a:srgbClr val="FF9933"/>
      </a:hlink>
      <a:folHlink>
        <a:srgbClr val="FFCCFF"/>
      </a:folHlink>
    </a:clrScheme>
    <a:fontScheme name="Double Line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ouble Lines 1">
        <a:dk1>
          <a:srgbClr val="000000"/>
        </a:dk1>
        <a:lt1>
          <a:srgbClr val="FFFFFF"/>
        </a:lt1>
        <a:dk2>
          <a:srgbClr val="990066"/>
        </a:dk2>
        <a:lt2>
          <a:srgbClr val="00CCCC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 Lines 2">
        <a:dk1>
          <a:srgbClr val="000000"/>
        </a:dk1>
        <a:lt1>
          <a:srgbClr val="FFFFCC"/>
        </a:lt1>
        <a:dk2>
          <a:srgbClr val="996600"/>
        </a:dk2>
        <a:lt2>
          <a:srgbClr val="FFFFCC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000000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 Line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uble Lines 1">
    <a:dk1>
      <a:srgbClr val="000000"/>
    </a:dk1>
    <a:lt1>
      <a:srgbClr val="FFFFFF"/>
    </a:lt1>
    <a:dk2>
      <a:srgbClr val="990066"/>
    </a:dk2>
    <a:lt2>
      <a:srgbClr val="00CCCC"/>
    </a:lt2>
    <a:accent1>
      <a:srgbClr val="D60093"/>
    </a:accent1>
    <a:accent2>
      <a:srgbClr val="FFFF66"/>
    </a:accent2>
    <a:accent3>
      <a:srgbClr val="CAAAB8"/>
    </a:accent3>
    <a:accent4>
      <a:srgbClr val="DADADA"/>
    </a:accent4>
    <a:accent5>
      <a:srgbClr val="E8AAC8"/>
    </a:accent5>
    <a:accent6>
      <a:srgbClr val="E7E75C"/>
    </a:accent6>
    <a:hlink>
      <a:srgbClr val="FF9933"/>
    </a:hlink>
    <a:folHlink>
      <a:srgbClr val="FF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Designs\Double Lines.pot</Template>
  <TotalTime>19501</TotalTime>
  <Words>1537</Words>
  <Application>Microsoft Office PowerPoint</Application>
  <PresentationFormat>Letter Paper (8.5x11 in)</PresentationFormat>
  <Paragraphs>352</Paragraphs>
  <Slides>28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Double Lines</vt:lpstr>
      <vt:lpstr>The New Ukraine SIG One Year Later</vt:lpstr>
      <vt:lpstr>Mission for the First two years</vt:lpstr>
      <vt:lpstr>Objective</vt:lpstr>
      <vt:lpstr>Ukraine SIG Geographical Coverage (Provinces of the former Russian Empire)</vt:lpstr>
      <vt:lpstr>PowerPoint Presentation</vt:lpstr>
      <vt:lpstr>Areas in modern Ukraine NOT under Ukraine SIG</vt:lpstr>
      <vt:lpstr>What We’ll Discuss Today</vt:lpstr>
      <vt:lpstr>Ukraine SIG  Components of the SIG</vt:lpstr>
      <vt:lpstr>Ukraine SIG Related JewishGen Resources</vt:lpstr>
      <vt:lpstr>What have we done in the past year? Structural Changes - 1</vt:lpstr>
      <vt:lpstr>What have we done in the past year? Structural Changes - 2</vt:lpstr>
      <vt:lpstr>What have we done in the past year? Projects - 1</vt:lpstr>
      <vt:lpstr>What have we done in the past year? Projects - 2</vt:lpstr>
      <vt:lpstr>    What have we done in the past year? Projects - 3</vt:lpstr>
      <vt:lpstr>Looking Ahead Vital Records, Revision Lists, Holocaust Records</vt:lpstr>
      <vt:lpstr>Looking Ahead Russian Language Websites</vt:lpstr>
      <vt:lpstr>  Russian Language Websites Creating a Catalog</vt:lpstr>
      <vt:lpstr>Russian Language Websites Center for Genealogical Research http://www.rosgenea.ru</vt:lpstr>
      <vt:lpstr>Our Success Depends on You</vt:lpstr>
      <vt:lpstr>Continue? … 4 Choices </vt:lpstr>
      <vt:lpstr>Ukraine SIG Online Survey Number of Daily Responses</vt:lpstr>
      <vt:lpstr>Ukraine SIG Online Survey Genealogical Research Level</vt:lpstr>
      <vt:lpstr>Ukraine SIG Online Survey Willingness to Volunteer</vt:lpstr>
      <vt:lpstr>Ukraine SIG Online Survey Language Skills, Russian (Cyrillic)</vt:lpstr>
      <vt:lpstr>Ukraine SIG Online Survey Language Skills, Hebrew</vt:lpstr>
      <vt:lpstr>Ukraine SIG Online Survey Spreadsheet Skills</vt:lpstr>
      <vt:lpstr>Ukraine SIG Online Survey Web &amp; HTML Skills</vt:lpstr>
      <vt:lpstr>Ukraine SIG Online Survey Donations http://www.jewishgen.org/JewishGen-erosity/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Ukraine SIG General Mtg, IAJGS, Aug 2011</dc:title>
  <dc:creator>Dr. Ronald D. Doctor</dc:creator>
  <dc:description>Presentation to Neveh Shalom Mens Club, 19 November 2000</dc:description>
  <cp:lastModifiedBy>Ronald D. Doctor</cp:lastModifiedBy>
  <cp:revision>355</cp:revision>
  <cp:lastPrinted>2012-05-15T03:26:52Z</cp:lastPrinted>
  <dcterms:created xsi:type="dcterms:W3CDTF">1995-06-17T23:31:02Z</dcterms:created>
  <dcterms:modified xsi:type="dcterms:W3CDTF">2012-07-15T21:53:24Z</dcterms:modified>
</cp:coreProperties>
</file>